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7" r:id="rId19"/>
    <p:sldId id="273" r:id="rId20"/>
    <p:sldId id="274" r:id="rId21"/>
    <p:sldId id="278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до 3-х лет</c:v>
                </c:pt>
                <c:pt idx="1">
                  <c:v>от 3-х лет до 5 лет</c:v>
                </c:pt>
                <c:pt idx="2">
                  <c:v>от 5 до 10 лет</c:v>
                </c:pt>
                <c:pt idx="3">
                  <c:v>от 10 до 15 лет</c:v>
                </c:pt>
                <c:pt idx="4">
                  <c:v>от 15 до 20 лет</c:v>
                </c:pt>
                <c:pt idx="5">
                  <c:v>свыше 20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0</c:v>
                </c:pt>
                <c:pt idx="3">
                  <c:v>7</c:v>
                </c:pt>
                <c:pt idx="4">
                  <c:v>3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до 3-х лет</c:v>
                </c:pt>
                <c:pt idx="1">
                  <c:v>от 3-х лет до 5 лет</c:v>
                </c:pt>
                <c:pt idx="2">
                  <c:v>от 5 до 10 лет</c:v>
                </c:pt>
                <c:pt idx="3">
                  <c:v>от 10 до 15 лет</c:v>
                </c:pt>
                <c:pt idx="4">
                  <c:v>от 15 до 20 лет</c:v>
                </c:pt>
                <c:pt idx="5">
                  <c:v>свыше 20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до 3-х лет</c:v>
                </c:pt>
                <c:pt idx="1">
                  <c:v>от 3-х лет до 5 лет</c:v>
                </c:pt>
                <c:pt idx="2">
                  <c:v>от 5 до 10 лет</c:v>
                </c:pt>
                <c:pt idx="3">
                  <c:v>от 10 до 15 лет</c:v>
                </c:pt>
                <c:pt idx="4">
                  <c:v>от 15 до 20 лет</c:v>
                </c:pt>
                <c:pt idx="5">
                  <c:v>свыше 20 лет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shape val="cylinder"/>
        <c:axId val="34450432"/>
        <c:axId val="34464512"/>
        <c:axId val="0"/>
      </c:bar3DChart>
      <c:catAx>
        <c:axId val="34450432"/>
        <c:scaling>
          <c:orientation val="minMax"/>
        </c:scaling>
        <c:axPos val="b"/>
        <c:tickLblPos val="nextTo"/>
        <c:crossAx val="34464512"/>
        <c:crosses val="autoZero"/>
        <c:auto val="1"/>
        <c:lblAlgn val="ctr"/>
        <c:lblOffset val="100"/>
      </c:catAx>
      <c:valAx>
        <c:axId val="34464512"/>
        <c:scaling>
          <c:orientation val="minMax"/>
        </c:scaling>
        <c:axPos val="l"/>
        <c:majorGridlines/>
        <c:numFmt formatCode="General" sourceLinked="1"/>
        <c:tickLblPos val="nextTo"/>
        <c:crossAx val="3445043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6E1BF5-0B29-4036-B6EC-C5095E4F0B8E}" type="datetimeFigureOut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63104E-AC84-422A-963F-DC2ADB18B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6A707E-42E1-43D5-9957-5599A74966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960F-891F-4409-BEEB-2FB1CB74DCC2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7C79-AA17-4EF8-A7DF-5911E040B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AF8D-86E7-4CCB-AF0E-DACAA24C909B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9139-3106-4138-AADD-572BCBBBB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B6AE-8AA8-473F-9006-01508A294589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1A40-F4CE-43E6-B23C-92E3B60A1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6D9A5-767A-4B4C-B67E-860A01435F7A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0A953-7BFC-4597-B10D-99AF96288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2AE9-63C7-4FCB-B8E6-CAE99A90C3AC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F2F05-CA67-4A84-AB82-730937D0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CE28-5FC4-4C5B-B1DE-E737B3778934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1CAC-3513-43BC-B346-12BBF3FEF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4D76-51FD-474C-8859-3EC5E13961AE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5B89-E1F5-47AD-B788-8CD899D9D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F2B1-5204-4CE3-BE29-9275BF951733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616EA-72E3-48BB-AACD-225E8F1CF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BD62-CEA8-4E58-ADFB-53B0B5C2E43B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E579-9A81-4DF5-904D-F01410B40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CF09-67E5-47B9-B420-852DC1802806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5F82-5AAB-4A92-B7CD-2E9F6CA12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0888-B945-47B2-880E-E16FCD67EE75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4064-2EAE-4C73-985D-EC44152F4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74B827-A8E8-4473-BB42-F1B4567D7897}" type="datetime1">
              <a:rPr lang="ru-RU"/>
              <a:pPr>
                <a:defRPr/>
              </a:pPr>
              <a:t>04.07.2012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FA3D89-D5DC-410F-BE3C-65D684953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5715040" cy="1470025"/>
          </a:xfrm>
        </p:spPr>
        <p:txBody>
          <a:bodyPr/>
          <a:lstStyle/>
          <a:p>
            <a:r>
              <a:rPr lang="ru-RU" sz="2400" b="1" i="1" dirty="0" smtClean="0">
                <a:latin typeface="Cambria" pitchFamily="18" charset="0"/>
              </a:rPr>
              <a:t>МБДОУ – детский сад общеразвивающего вида № 21 «Земляничка»</a:t>
            </a:r>
            <a:r>
              <a:rPr lang="ru-RU" sz="2400" b="1" i="1" dirty="0" smtClean="0">
                <a:latin typeface="Arial" charset="0"/>
              </a:rPr>
              <a:t> </a:t>
            </a:r>
            <a:r>
              <a:rPr lang="ru-RU" sz="2400" b="1" i="1" dirty="0" smtClean="0">
                <a:latin typeface="Cambria" pitchFamily="18" charset="0"/>
              </a:rPr>
              <a:t>города Димитровграда Ульяновской области</a:t>
            </a:r>
            <a:endParaRPr lang="ru-RU" sz="24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643182"/>
            <a:ext cx="6400800" cy="235745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</a:rPr>
              <a:t>Наш адрес: 433506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</a:rPr>
              <a:t>г. </a:t>
            </a:r>
            <a:r>
              <a:rPr lang="ru-RU" sz="2400" b="1" i="1" dirty="0" err="1" smtClean="0">
                <a:solidFill>
                  <a:schemeClr val="tx1"/>
                </a:solidFill>
                <a:latin typeface="Cambria" pitchFamily="18" charset="0"/>
              </a:rPr>
              <a:t>Димитровгарад</a:t>
            </a: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</a:rPr>
              <a:t>ул. Курчатова,6а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</a:rPr>
              <a:t>Тел. 8(84235)34101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</a:rPr>
              <a:t>Сайт МБДОУ :</a:t>
            </a:r>
            <a:r>
              <a:rPr lang="en-US" sz="2400" b="1" i="1" dirty="0" smtClean="0">
                <a:solidFill>
                  <a:schemeClr val="tx1"/>
                </a:solidFill>
                <a:latin typeface="Cambria" pitchFamily="18" charset="0"/>
              </a:rPr>
              <a:t>dim-ds21.ucoz.ru</a:t>
            </a:r>
            <a:endParaRPr lang="ru-RU" sz="2400" b="1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ru-RU" sz="2400" b="1" i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414338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2010 0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285992"/>
            <a:ext cx="208956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i="1" dirty="0" smtClean="0">
                <a:latin typeface="Cambria" pitchFamily="18" charset="0"/>
              </a:rPr>
              <a:t>Учебный план дошкольного учреждения. Результаты деятельности.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i="1" dirty="0" smtClean="0">
                <a:latin typeface="Cambria" pitchFamily="18" charset="0"/>
              </a:rPr>
              <a:t>В 2011– 2012 учебном году в соответствии с новыми требованиями ФГТ </a:t>
            </a:r>
          </a:p>
          <a:p>
            <a:r>
              <a:rPr lang="ru-RU" sz="1400" i="1" dirty="0" smtClean="0">
                <a:latin typeface="Cambria" pitchFamily="18" charset="0"/>
              </a:rPr>
              <a:t>коллективом детского сада в ходе работы были внесены изменения в  Образовательную </a:t>
            </a:r>
          </a:p>
          <a:p>
            <a:r>
              <a:rPr lang="ru-RU" sz="1400" i="1" dirty="0" smtClean="0">
                <a:latin typeface="Cambria" pitchFamily="18" charset="0"/>
              </a:rPr>
              <a:t> программу МБДОУ –детского сада общеразвивающего вида № 21 «Земляничка». </a:t>
            </a:r>
          </a:p>
          <a:p>
            <a:r>
              <a:rPr lang="ru-RU" sz="1400" i="1" dirty="0" smtClean="0">
                <a:latin typeface="Cambria" pitchFamily="18" charset="0"/>
              </a:rPr>
              <a:t>Непосредственно  образовательная деятельность строится по программе «Детство» </a:t>
            </a:r>
          </a:p>
          <a:p>
            <a:r>
              <a:rPr lang="ru-RU" sz="1400" i="1" dirty="0" smtClean="0">
                <a:latin typeface="Cambria" pitchFamily="18" charset="0"/>
              </a:rPr>
              <a:t>под ред. Т.И.Бабаевой, З.А.Михайловой, Л.М.Гурович.</a:t>
            </a:r>
          </a:p>
          <a:p>
            <a:r>
              <a:rPr lang="ru-RU" sz="1400" i="1" dirty="0" smtClean="0">
                <a:latin typeface="Cambria" pitchFamily="18" charset="0"/>
              </a:rPr>
              <a:t>С целью осуществления приоритетного направления художественно-эстетического </a:t>
            </a:r>
          </a:p>
          <a:p>
            <a:r>
              <a:rPr lang="ru-RU" sz="1400" i="1" dirty="0" smtClean="0">
                <a:latin typeface="Cambria" pitchFamily="18" charset="0"/>
              </a:rPr>
              <a:t> развития  воспитанников использовались следующие парциальные программы и</a:t>
            </a:r>
          </a:p>
          <a:p>
            <a:r>
              <a:rPr lang="ru-RU" sz="1400" i="1" dirty="0" smtClean="0">
                <a:latin typeface="Cambria" pitchFamily="18" charset="0"/>
              </a:rPr>
              <a:t> технологии:</a:t>
            </a:r>
          </a:p>
          <a:p>
            <a:r>
              <a:rPr lang="ru-RU" sz="1400" i="1" dirty="0" smtClean="0">
                <a:latin typeface="Cambria" pitchFamily="18" charset="0"/>
              </a:rPr>
              <a:t>- Лыкова И.А.  Программа художественного воспитания, обучения и развития   детей 2-7 лет «Цветные ладошки».</a:t>
            </a:r>
          </a:p>
          <a:p>
            <a:r>
              <a:rPr lang="ru-RU" sz="1400" i="1" dirty="0" smtClean="0">
                <a:latin typeface="Cambria" pitchFamily="18" charset="0"/>
              </a:rPr>
              <a:t>- Распахни окно в мир прекрасного / ИПК ПРО г.Ульяновск, </a:t>
            </a:r>
          </a:p>
          <a:p>
            <a:r>
              <a:rPr lang="ru-RU" sz="1400" i="1" dirty="0" smtClean="0">
                <a:latin typeface="Cambria" pitchFamily="18" charset="0"/>
              </a:rPr>
              <a:t>- Юный эколог  -  С.Н.Николаева.</a:t>
            </a:r>
          </a:p>
          <a:p>
            <a:r>
              <a:rPr lang="ru-RU" sz="1400" i="1" dirty="0" smtClean="0">
                <a:latin typeface="Cambria" pitchFamily="18" charset="0"/>
              </a:rPr>
              <a:t>- Программа развития речи детей дошкольного возраста в детском саду. О.С.Ушакова </a:t>
            </a:r>
          </a:p>
          <a:p>
            <a:r>
              <a:rPr lang="ru-RU" sz="1400" i="1" dirty="0" smtClean="0">
                <a:latin typeface="Cambria" pitchFamily="18" charset="0"/>
              </a:rPr>
              <a:t>- Программа «Математика в детском саду»  В.П.Новикова.</a:t>
            </a:r>
          </a:p>
          <a:p>
            <a:r>
              <a:rPr lang="ru-RU" sz="1400" i="1" dirty="0" smtClean="0">
                <a:latin typeface="Cambria" pitchFamily="18" charset="0"/>
              </a:rPr>
              <a:t>- Программа «Из детства в отрочество». </a:t>
            </a:r>
            <a:r>
              <a:rPr lang="ru-RU" sz="1400" i="1" dirty="0" err="1" smtClean="0">
                <a:latin typeface="Cambria" pitchFamily="18" charset="0"/>
              </a:rPr>
              <a:t>Т.Н.Доронова</a:t>
            </a:r>
            <a:r>
              <a:rPr lang="ru-RU" sz="1400" i="1" dirty="0" smtClean="0">
                <a:latin typeface="Cambria" pitchFamily="18" charset="0"/>
              </a:rPr>
              <a:t>, </a:t>
            </a:r>
            <a:r>
              <a:rPr lang="ru-RU" sz="1400" i="1" dirty="0" err="1" smtClean="0">
                <a:latin typeface="Cambria" pitchFamily="18" charset="0"/>
              </a:rPr>
              <a:t>Л.Г.Голубева</a:t>
            </a:r>
            <a:r>
              <a:rPr lang="ru-RU" sz="1400" i="1" dirty="0" smtClean="0">
                <a:latin typeface="Cambria" pitchFamily="18" charset="0"/>
              </a:rPr>
              <a:t> и др., раздел «Физическое развитие» </a:t>
            </a:r>
            <a:r>
              <a:rPr lang="ru-RU" sz="1400" i="1" dirty="0" err="1" smtClean="0">
                <a:latin typeface="Cambria" pitchFamily="18" charset="0"/>
              </a:rPr>
              <a:t>Полтавцева</a:t>
            </a:r>
            <a:r>
              <a:rPr lang="ru-RU" sz="1400" i="1" dirty="0" smtClean="0">
                <a:latin typeface="Cambria" pitchFamily="18" charset="0"/>
              </a:rPr>
              <a:t> Н.В., </a:t>
            </a:r>
            <a:r>
              <a:rPr lang="ru-RU" sz="1400" i="1" dirty="0" err="1" smtClean="0">
                <a:latin typeface="Cambria" pitchFamily="18" charset="0"/>
              </a:rPr>
              <a:t>Гордова</a:t>
            </a:r>
            <a:r>
              <a:rPr lang="ru-RU" sz="1400" i="1" dirty="0" smtClean="0">
                <a:latin typeface="Cambria" pitchFamily="18" charset="0"/>
              </a:rPr>
              <a:t> Н.А., </a:t>
            </a:r>
            <a:r>
              <a:rPr lang="ru-RU" sz="1400" i="1" dirty="0" err="1" smtClean="0">
                <a:latin typeface="Cambria" pitchFamily="18" charset="0"/>
              </a:rPr>
              <a:t>Тильтикова</a:t>
            </a:r>
            <a:r>
              <a:rPr lang="ru-RU" sz="1400" i="1" dirty="0" smtClean="0">
                <a:latin typeface="Cambria" pitchFamily="18" charset="0"/>
              </a:rPr>
              <a:t> М.Н., Рыжова О.Н</a:t>
            </a:r>
          </a:p>
          <a:p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8E579-9A81-4DF5-904D-F01410B4018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1" y="964954"/>
            <a:ext cx="757242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детском саду функционирует   11 возрастных групп, общая численность составляет  214  человек.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Приоритетным  направлением деятельности нашего детского сада в 2011 – 2012 учебном году было: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 (одно из условий полноценного развития ребенка),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развитие любознательности и познавательной активности, взаимодействие и сотрудничество детского  сада и семьи в вопросах эстетического воспитания.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Для решения этих задач были намечены и проведены пять Педагогических советов: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Первый - Итоги летне-оздоровительного периода. Ознакомление с  планом работы на 2011 – 2012 учебный год 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Второй - Влияние двигательной активности на состояние здоровья дошкольников..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Третий – Самореализация детей дошкольного возраста через различные виды театрализованных игр.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Четвертый - Познавательно-коммуникативное развитие дошкольников через разнообразные методы и приемы  по экологическому воспитанию детей. Детские исследовательские проекты.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Пятый - Анализ работы МБДОУ  за 2011 – 2012 уч.год.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 каждом педагогическом совете были приняты конкретные решения по  выполнению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намеченных задач.</a:t>
            </a:r>
          </a:p>
          <a:p>
            <a:pPr lvl="0" eaLnBrk="0" hangingPunct="0"/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В 2011 – 2012 учебном году в рамках подготовки к Педагогическому совету было  проведено 3 семинара «Взаимосвязь игры и здоровья дошкольника», «Использование фольклора в создании театрального образа», «Экологическая тропинка в детском саду»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Результаты выполнения программного материала </a:t>
            </a:r>
            <a:endParaRPr lang="ru-RU" sz="2800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1800" i="1" dirty="0" smtClean="0">
                <a:latin typeface="Cambria" pitchFamily="18" charset="0"/>
              </a:rPr>
              <a:t>Используя основную базовую программу «Детство» и парциальные программы мы видим, что выполнение программы  в целом по направлениям по сравнению с прошлым годом снизилось  на 0,5% и составило  в среднем 86%</a:t>
            </a:r>
          </a:p>
          <a:p>
            <a:r>
              <a:rPr lang="ru-RU" sz="1800" i="1" dirty="0" smtClean="0">
                <a:latin typeface="Cambria" pitchFamily="18" charset="0"/>
              </a:rPr>
              <a:t>Физическая культура (физическое развитие) – 83%</a:t>
            </a:r>
          </a:p>
          <a:p>
            <a:r>
              <a:rPr lang="ru-RU" sz="1800" i="1" dirty="0" smtClean="0">
                <a:latin typeface="Cambria" pitchFamily="18" charset="0"/>
              </a:rPr>
              <a:t>Коммуникация (речевое развитие) – 78%</a:t>
            </a:r>
          </a:p>
          <a:p>
            <a:r>
              <a:rPr lang="ru-RU" sz="1800" i="1" dirty="0" smtClean="0">
                <a:latin typeface="Cambria" pitchFamily="18" charset="0"/>
              </a:rPr>
              <a:t>Познание (математическое развитие) – 88%</a:t>
            </a:r>
          </a:p>
          <a:p>
            <a:r>
              <a:rPr lang="ru-RU" sz="1800" i="1" dirty="0" smtClean="0">
                <a:latin typeface="Cambria" pitchFamily="18" charset="0"/>
              </a:rPr>
              <a:t>Познание (предметный мир) – 90%</a:t>
            </a:r>
          </a:p>
          <a:p>
            <a:r>
              <a:rPr lang="ru-RU" sz="1800" i="1" dirty="0" smtClean="0">
                <a:latin typeface="Cambria" pitchFamily="18" charset="0"/>
              </a:rPr>
              <a:t>Познание (экологическое воспитание) – 90%</a:t>
            </a:r>
          </a:p>
          <a:p>
            <a:r>
              <a:rPr lang="ru-RU" sz="1800" i="1" dirty="0" smtClean="0">
                <a:latin typeface="Cambria" pitchFamily="18" charset="0"/>
              </a:rPr>
              <a:t>Социализация (социально-нравственное развитие) – 90%</a:t>
            </a:r>
          </a:p>
          <a:p>
            <a:r>
              <a:rPr lang="ru-RU" sz="1800" i="1" dirty="0" smtClean="0">
                <a:latin typeface="Cambria" pitchFamily="18" charset="0"/>
              </a:rPr>
              <a:t>Социализация  (трудовое развитие) – 81%</a:t>
            </a:r>
          </a:p>
          <a:p>
            <a:r>
              <a:rPr lang="ru-RU" sz="1800" i="1" dirty="0" smtClean="0">
                <a:latin typeface="Cambria" pitchFamily="18" charset="0"/>
              </a:rPr>
              <a:t>Социализация  (игра)  - 88%</a:t>
            </a:r>
          </a:p>
          <a:p>
            <a:r>
              <a:rPr lang="ru-RU" sz="1800" i="1" dirty="0" smtClean="0">
                <a:latin typeface="Cambria" pitchFamily="18" charset="0"/>
              </a:rPr>
              <a:t>Художественное творчество (художественно-эстетическое развитие) – 89%</a:t>
            </a:r>
          </a:p>
          <a:p>
            <a:r>
              <a:rPr lang="ru-RU" sz="1800" i="1" dirty="0" smtClean="0">
                <a:latin typeface="Cambria" pitchFamily="18" charset="0"/>
              </a:rPr>
              <a:t>Художественное творчество (МУЗО) -82,5</a:t>
            </a:r>
          </a:p>
          <a:p>
            <a:r>
              <a:rPr lang="ru-RU" sz="1800" i="1" dirty="0" smtClean="0">
                <a:latin typeface="Cambria" pitchFamily="18" charset="0"/>
              </a:rPr>
              <a:t>Итого: - 86%</a:t>
            </a:r>
          </a:p>
          <a:p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Социальная активность и социальное партнерство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В 2011 – 2012  учебном году МБДОУ – детский сад общеразвивающего вида № 21 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«Земляничка» участвовал в следующих городских мероприятиях: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 в городской  конкурс «</a:t>
            </a:r>
            <a:r>
              <a:rPr lang="ru-RU" sz="1400" i="1" dirty="0" err="1" smtClean="0">
                <a:latin typeface="Cambria" pitchFamily="18" charset="0"/>
                <a:cs typeface="Times New Roman" pitchFamily="18" charset="0"/>
              </a:rPr>
              <a:t>Димитровградские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 жаворонки», награждены Дипломами Лауреата 1 степени МХШ «Апрель» им. </a:t>
            </a:r>
            <a:r>
              <a:rPr lang="ru-RU" sz="1400" i="1" dirty="0" err="1" smtClean="0">
                <a:latin typeface="Cambria" pitchFamily="18" charset="0"/>
                <a:cs typeface="Times New Roman" pitchFamily="18" charset="0"/>
              </a:rPr>
              <a:t>В.И.Михайлусова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  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участие в городском  конкурсе  «</a:t>
            </a:r>
            <a:r>
              <a:rPr lang="ru-RU" sz="1400" i="1" dirty="0" err="1" smtClean="0">
                <a:latin typeface="Cambria" pitchFamily="18" charset="0"/>
                <a:cs typeface="Times New Roman" pitchFamily="18" charset="0"/>
              </a:rPr>
              <a:t>Симбиренок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»,  в номинациях  «Юный художник». 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городской смотр конкурс «Экологические центры в ДОУ»;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городское методическое объединение для воспитателей дошкольного  возраста и педагогов - психологов на тему: «Методы и формы экологического воспитания через музыку», «Экологическое воспитание детей, через театрализованную деятельность». 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областная спартакиада «Малышок», первое место в четверть финале по городу.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участие в городском конкурсе «Счастливый мир », отмечены Дипломами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участие в городском смотре-конкурсе «Организация сенсорных пространств для формирования у детей младшего дошкольного возраста основных природоведческих понятий».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региональный конкурс проектов  «Азбука безопасности», отмечены Дипломом  участника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 - участие во всероссийском  конкурсе   «</a:t>
            </a:r>
            <a:r>
              <a:rPr lang="ru-RU" sz="1400" i="1" dirty="0" err="1" smtClean="0">
                <a:latin typeface="Cambria" pitchFamily="18" charset="0"/>
                <a:cs typeface="Times New Roman" pitchFamily="18" charset="0"/>
              </a:rPr>
              <a:t>Лапуля</a:t>
            </a:r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 2012».грамота 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участие во всероссийском  конкурсе   « Рисунок для Деда Мороза и Снегурочки»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участие в третьем  всероссийском  открытом конкурсе «Семейное путешествие по России».</a:t>
            </a:r>
          </a:p>
          <a:p>
            <a:r>
              <a:rPr lang="ru-RU" sz="1400" i="1" dirty="0" smtClean="0">
                <a:latin typeface="Cambria" pitchFamily="18" charset="0"/>
                <a:cs typeface="Times New Roman" pitchFamily="18" charset="0"/>
              </a:rPr>
              <a:t>- подготовили 2 городских  родительских собрания  по темам: « Организация питания в ДОУ», «Правовое воспитание дошкольников». </a:t>
            </a:r>
            <a:endParaRPr lang="ru-RU" sz="1400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6626" name="Picture 2" descr="C:\Users\Пользователь\Desktop\конкурс экологи\IMG_1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3524246" cy="2643185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симбиренок\IMG_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3571868" cy="2678901"/>
          </a:xfrm>
          <a:prstGeom prst="rect">
            <a:avLst/>
          </a:prstGeom>
          <a:noFill/>
        </p:spPr>
      </p:pic>
      <p:pic>
        <p:nvPicPr>
          <p:cNvPr id="26628" name="Picture 4" descr="C:\Users\Пользователь\Desktop\смотр мир детства\IMG_2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57562"/>
            <a:ext cx="3786214" cy="2839661"/>
          </a:xfrm>
          <a:prstGeom prst="rect">
            <a:avLst/>
          </a:prstGeom>
          <a:noFill/>
        </p:spPr>
      </p:pic>
      <p:pic>
        <p:nvPicPr>
          <p:cNvPr id="26629" name="Picture 5" descr="C:\Users\Пользователь\Desktop\смотр мир детства\IMG_1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75422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27650" name="Picture 2" descr="C:\Users\Пользователь\Picture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71883">
            <a:off x="1378448" y="1316650"/>
            <a:ext cx="3140969" cy="444295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540">
            <a:off x="4940284" y="1440100"/>
            <a:ext cx="2943198" cy="41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Состояние здоровья воспитанников, меры по охране и укреплению здоровья.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Индекс здоровья</a:t>
            </a:r>
            <a:endParaRPr lang="ru-RU" sz="2800" i="1" dirty="0" smtClean="0">
              <a:latin typeface="Cambria" pitchFamily="18" charset="0"/>
            </a:endParaRPr>
          </a:p>
          <a:p>
            <a:r>
              <a:rPr lang="ru-RU" sz="1200" b="1" i="1" dirty="0" smtClean="0">
                <a:latin typeface="Cambria" pitchFamily="18" charset="0"/>
              </a:rPr>
              <a:t>2009 – 2010 </a:t>
            </a:r>
            <a:r>
              <a:rPr lang="ru-RU" sz="1200" b="1" i="1" dirty="0" err="1" smtClean="0">
                <a:latin typeface="Cambria" pitchFamily="18" charset="0"/>
              </a:rPr>
              <a:t>уч.г</a:t>
            </a:r>
            <a:r>
              <a:rPr lang="ru-RU" sz="1200" b="1" i="1" dirty="0" smtClean="0">
                <a:latin typeface="Cambria" pitchFamily="18" charset="0"/>
              </a:rPr>
              <a:t> - </a:t>
            </a:r>
            <a:r>
              <a:rPr lang="ru-RU" sz="1200" i="1" dirty="0" smtClean="0">
                <a:latin typeface="Cambria" pitchFamily="18" charset="0"/>
              </a:rPr>
              <a:t>13%</a:t>
            </a:r>
          </a:p>
          <a:p>
            <a:r>
              <a:rPr lang="ru-RU" sz="1200" b="1" i="1" dirty="0" smtClean="0">
                <a:latin typeface="Cambria" pitchFamily="18" charset="0"/>
              </a:rPr>
              <a:t>2010-2011 </a:t>
            </a:r>
            <a:r>
              <a:rPr lang="ru-RU" sz="1200" b="1" i="1" dirty="0" err="1" smtClean="0">
                <a:latin typeface="Cambria" pitchFamily="18" charset="0"/>
              </a:rPr>
              <a:t>уч.год</a:t>
            </a:r>
            <a:r>
              <a:rPr lang="ru-RU" sz="1200" b="1" i="1" dirty="0" smtClean="0">
                <a:latin typeface="Cambria" pitchFamily="18" charset="0"/>
              </a:rPr>
              <a:t> - </a:t>
            </a:r>
            <a:r>
              <a:rPr lang="ru-RU" sz="1200" i="1" dirty="0" smtClean="0">
                <a:latin typeface="Cambria" pitchFamily="18" charset="0"/>
              </a:rPr>
              <a:t>12%</a:t>
            </a:r>
          </a:p>
          <a:p>
            <a:r>
              <a:rPr lang="ru-RU" sz="1200" b="1" i="1" dirty="0" smtClean="0">
                <a:latin typeface="Cambria" pitchFamily="18" charset="0"/>
              </a:rPr>
              <a:t>2011-2012 </a:t>
            </a:r>
            <a:r>
              <a:rPr lang="ru-RU" sz="1200" b="1" i="1" dirty="0" err="1" smtClean="0">
                <a:latin typeface="Cambria" pitchFamily="18" charset="0"/>
              </a:rPr>
              <a:t>уч.год</a:t>
            </a:r>
            <a:r>
              <a:rPr lang="ru-RU" sz="1200" b="1" i="1" dirty="0" smtClean="0">
                <a:latin typeface="Cambria" pitchFamily="18" charset="0"/>
              </a:rPr>
              <a:t> - </a:t>
            </a:r>
            <a:r>
              <a:rPr lang="ru-RU" sz="1200" i="1" dirty="0" smtClean="0">
                <a:latin typeface="Cambria" pitchFamily="18" charset="0"/>
              </a:rPr>
              <a:t>12,9%</a:t>
            </a:r>
          </a:p>
          <a:p>
            <a:r>
              <a:rPr lang="ru-RU" sz="2800" b="1" i="1" dirty="0" smtClean="0">
                <a:latin typeface="Cambria" pitchFamily="18" charset="0"/>
              </a:rPr>
              <a:t>Анализ заболеваемости</a:t>
            </a:r>
            <a:br>
              <a:rPr lang="ru-RU" sz="2800" b="1" i="1" dirty="0" smtClean="0">
                <a:latin typeface="Cambria" pitchFamily="18" charset="0"/>
              </a:rPr>
            </a:br>
            <a:r>
              <a:rPr lang="ru-RU" sz="1200" i="1" dirty="0" smtClean="0">
                <a:latin typeface="Cambria" pitchFamily="18" charset="0"/>
              </a:rPr>
              <a:t>В соответствии с повышением  индекса здоровья уровень заболеваемости снизился на 28 случаев (16%). В основном это были инфекционные заболевания ( ОРВИ, ОРЗ).</a:t>
            </a:r>
          </a:p>
          <a:p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3929066"/>
          <a:ext cx="7929620" cy="237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924"/>
                <a:gridCol w="1585924"/>
                <a:gridCol w="1585924"/>
                <a:gridCol w="1585924"/>
                <a:gridCol w="1585924"/>
              </a:tblGrid>
              <a:tr h="363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2010-2011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2011-2012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6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Случаев 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Случаев 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Cambria" pitchFamily="18" charset="0"/>
                          <a:ea typeface="Times New Roman"/>
                          <a:cs typeface="Times New Roman" pitchFamily="18" charset="0"/>
                        </a:rPr>
                        <a:t>Общая заболеваемость</a:t>
                      </a:r>
                      <a:endParaRPr lang="ru-RU" sz="1100" i="1" dirty="0">
                        <a:latin typeface="Cambr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189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372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173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3015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На одного ребенка</a:t>
                      </a:r>
                      <a:endParaRPr lang="ru-RU" sz="12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1,89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522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Соматическая заболеваемость</a:t>
                      </a:r>
                      <a:endParaRPr lang="ru-RU" sz="12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7,6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14,8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522"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Инфекционная заболеваемость</a:t>
                      </a:r>
                      <a:endParaRPr lang="ru-RU" sz="12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384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181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340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Cambria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72164"/>
          </a:xfrm>
        </p:spPr>
        <p:txBody>
          <a:bodyPr/>
          <a:lstStyle/>
          <a:p>
            <a:r>
              <a:rPr lang="ru-RU" sz="1400" i="1" dirty="0" smtClean="0">
                <a:latin typeface="Cambria" pitchFamily="18" charset="0"/>
              </a:rPr>
              <a:t>С отклонениями  – __22___ чел</a:t>
            </a:r>
          </a:p>
          <a:p>
            <a:r>
              <a:rPr lang="ru-RU" sz="1400" i="1" dirty="0" smtClean="0">
                <a:latin typeface="Cambria" pitchFamily="18" charset="0"/>
              </a:rPr>
              <a:t>Из них: ДЧБ – __16____ человек</a:t>
            </a:r>
          </a:p>
          <a:p>
            <a:r>
              <a:rPr lang="ru-RU" sz="1400" i="1" dirty="0" smtClean="0">
                <a:latin typeface="Cambria" pitchFamily="18" charset="0"/>
              </a:rPr>
              <a:t>«Д» - учет других заболеваний – _38__ человек (18%).</a:t>
            </a:r>
          </a:p>
          <a:p>
            <a:r>
              <a:rPr lang="ru-RU" sz="1400" i="1" dirty="0" smtClean="0">
                <a:latin typeface="Cambria" pitchFamily="18" charset="0"/>
              </a:rPr>
              <a:t>- пневмония – _1____ человека</a:t>
            </a:r>
          </a:p>
          <a:p>
            <a:r>
              <a:rPr lang="ru-RU" sz="1400" i="1" dirty="0" smtClean="0">
                <a:latin typeface="Cambria" pitchFamily="18" charset="0"/>
              </a:rPr>
              <a:t>- астма – _2__ человек</a:t>
            </a:r>
          </a:p>
          <a:p>
            <a:r>
              <a:rPr lang="ru-RU" sz="1400" i="1" dirty="0" smtClean="0">
                <a:latin typeface="Cambria" pitchFamily="18" charset="0"/>
              </a:rPr>
              <a:t>- </a:t>
            </a:r>
            <a:r>
              <a:rPr lang="ru-RU" sz="1400" i="1" dirty="0" err="1" smtClean="0">
                <a:latin typeface="Cambria" pitchFamily="18" charset="0"/>
              </a:rPr>
              <a:t>пиелонефрит</a:t>
            </a:r>
            <a:r>
              <a:rPr lang="ru-RU" sz="1400" i="1" dirty="0" smtClean="0">
                <a:latin typeface="Cambria" pitchFamily="18" charset="0"/>
              </a:rPr>
              <a:t> – _1____ человек</a:t>
            </a:r>
          </a:p>
          <a:p>
            <a:r>
              <a:rPr lang="ru-RU" sz="1400" i="1" dirty="0" smtClean="0">
                <a:latin typeface="Cambria" pitchFamily="18" charset="0"/>
              </a:rPr>
              <a:t>- инфекция моче выводящих  путей – 3___ человек</a:t>
            </a:r>
          </a:p>
          <a:p>
            <a:r>
              <a:rPr lang="ru-RU" sz="1400" i="1" dirty="0" smtClean="0">
                <a:latin typeface="Cambria" pitchFamily="18" charset="0"/>
              </a:rPr>
              <a:t>По результатам осмотра врачами специалистами выявлены патологии:</a:t>
            </a:r>
          </a:p>
          <a:p>
            <a:r>
              <a:rPr lang="ru-RU" sz="1400" i="1" dirty="0" smtClean="0">
                <a:latin typeface="Cambria" pitchFamily="18" charset="0"/>
              </a:rPr>
              <a:t>Невропатолог –_ -___ чел.</a:t>
            </a:r>
          </a:p>
          <a:p>
            <a:r>
              <a:rPr lang="ru-RU" sz="1400" i="1" dirty="0" smtClean="0">
                <a:latin typeface="Cambria" pitchFamily="18" charset="0"/>
              </a:rPr>
              <a:t>Окулист – _ 1___чел. </a:t>
            </a:r>
          </a:p>
          <a:p>
            <a:r>
              <a:rPr lang="ru-RU" sz="1400" i="1" dirty="0" smtClean="0">
                <a:latin typeface="Cambria" pitchFamily="18" charset="0"/>
              </a:rPr>
              <a:t>ЛОР – _2 ____ чел. </a:t>
            </a:r>
          </a:p>
          <a:p>
            <a:r>
              <a:rPr lang="ru-RU" sz="1400" i="1" dirty="0" smtClean="0">
                <a:latin typeface="Cambria" pitchFamily="18" charset="0"/>
              </a:rPr>
              <a:t>Хирург – _-_</a:t>
            </a:r>
          </a:p>
          <a:p>
            <a:r>
              <a:rPr lang="ru-RU" sz="1400" i="1" dirty="0" smtClean="0">
                <a:latin typeface="Cambria" pitchFamily="18" charset="0"/>
              </a:rPr>
              <a:t>Стоматолог –  28 _ чел. </a:t>
            </a:r>
          </a:p>
          <a:p>
            <a:r>
              <a:rPr lang="ru-RU" sz="1400" i="1" dirty="0" smtClean="0">
                <a:latin typeface="Cambria" pitchFamily="18" charset="0"/>
              </a:rPr>
              <a:t>Физкультурно-оздоровительные мероприятия составлены в соответствии с   годовым  планом МБДОУ и способствовали укреплению физического, психического  и соматического здоровья детей. Показатели соматической заболеваемости в сравнении с прошлым годом повысились   на 7,2%.   Показатели физического развития  детей по сравнению с прошлым  годом в среднем остались на прежнем уровне.  Во всех  группах  пополняются и обновляются   физкультурно-игровые уголки физкультурным оборудованием. Так же воспитателями групп было изготовлено нетрадиционное  физкультурное оборудование,  что позволяет  улучшать  показатели физического развития и  двигательной активности детей.</a:t>
            </a:r>
          </a:p>
          <a:p>
            <a:r>
              <a:rPr lang="ru-RU" sz="1400" i="1" dirty="0" smtClean="0">
                <a:latin typeface="Cambria" pitchFamily="18" charset="0"/>
              </a:rPr>
              <a:t>В этом учебном году произошло понижение  уровня заболеваемости ОРВИ, гриппом на 22% по сравнению  с прошлым годом.</a:t>
            </a:r>
          </a:p>
          <a:p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29698" name="Picture 2" descr="D:\IMG_1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581408" cy="2686056"/>
          </a:xfrm>
          <a:prstGeom prst="rect">
            <a:avLst/>
          </a:prstGeom>
          <a:noFill/>
        </p:spPr>
      </p:pic>
      <p:pic>
        <p:nvPicPr>
          <p:cNvPr id="29699" name="Picture 3" descr="C:\Users\Пользователь\Desktop\поиск клада\IMG_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3571868" cy="26789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71876"/>
            <a:ext cx="3952923" cy="296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Мероприятия с родителями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sz="1400" i="1" dirty="0" smtClean="0">
                <a:latin typeface="Cambria" pitchFamily="18" charset="0"/>
              </a:rPr>
              <a:t>Родители участвовали в таких мероприятиях детского сада, как конкурсы:</a:t>
            </a:r>
          </a:p>
          <a:p>
            <a:r>
              <a:rPr lang="ru-RU" sz="1400" i="1" dirty="0" smtClean="0">
                <a:latin typeface="Cambria" pitchFamily="18" charset="0"/>
              </a:rPr>
              <a:t>   «Лето, солнце, пляж, водичка». (семейная газета), «Осенние фантазии», Благотворительная акция «Подари цветок детскому саду», Акция «Поможем птицам».</a:t>
            </a:r>
          </a:p>
          <a:p>
            <a:r>
              <a:rPr lang="ru-RU" sz="1400" i="1" dirty="0" smtClean="0">
                <a:latin typeface="Cambria" pitchFamily="18" charset="0"/>
              </a:rPr>
              <a:t>Акция «Вторая жизнь игрушке», Экологическая акция «Букет из бросового материала». Победители были отмечены благодарственными письмами и грамотами; </a:t>
            </a:r>
          </a:p>
          <a:p>
            <a:r>
              <a:rPr lang="ru-RU" sz="1400" i="1" dirty="0" smtClean="0">
                <a:latin typeface="Cambria" pitchFamily="18" charset="0"/>
              </a:rPr>
              <a:t>Совместные мероприятия:   « Папа, мама, я – спортивная семья», «Богатырская сила», «День здоровья», «Мамин праздник», «Зимняя олимпиада».</a:t>
            </a:r>
          </a:p>
          <a:p>
            <a:r>
              <a:rPr lang="ru-RU" sz="1400" i="1" dirty="0" smtClean="0">
                <a:latin typeface="Cambria" pitchFamily="18" charset="0"/>
              </a:rPr>
              <a:t>В практике детского сада посещение родителями  групповых  консультаций и открытых  занятий. </a:t>
            </a:r>
          </a:p>
          <a:p>
            <a:r>
              <a:rPr lang="ru-RU" sz="1400" i="1" dirty="0" smtClean="0">
                <a:latin typeface="Cambria" pitchFamily="18" charset="0"/>
              </a:rPr>
              <a:t>Для родителей воспитанников детского сада продолжил работу   Клуб молодой семьи «</a:t>
            </a:r>
            <a:r>
              <a:rPr lang="ru-RU" sz="1400" i="1" dirty="0" err="1" smtClean="0">
                <a:latin typeface="Cambria" pitchFamily="18" charset="0"/>
              </a:rPr>
              <a:t>Домовичок</a:t>
            </a:r>
            <a:r>
              <a:rPr lang="ru-RU" sz="1400" i="1" dirty="0" smtClean="0">
                <a:latin typeface="Cambria" pitchFamily="18" charset="0"/>
              </a:rPr>
              <a:t>», школа «Здоровой семьи» .Работа строилась в соответствии с  планом работы клуба: встречи по интересам, обсуждение проблемных вопросов в воспитании детей. </a:t>
            </a:r>
          </a:p>
          <a:p>
            <a:r>
              <a:rPr lang="ru-RU" sz="1400" i="1" dirty="0" smtClean="0">
                <a:latin typeface="Cambria" pitchFamily="18" charset="0"/>
              </a:rPr>
              <a:t>В детском саду для родителей постоянно обновлялись материалы на стендах:  «Советы психолога», «Краски детства», «Мир глазами ребенка», «Почемучка».</a:t>
            </a:r>
          </a:p>
          <a:p>
            <a:r>
              <a:rPr lang="ru-RU" sz="1400" i="1" dirty="0" smtClean="0">
                <a:latin typeface="Cambria" pitchFamily="18" charset="0"/>
              </a:rPr>
              <a:t>Силами педагогов представлена фотовыставка «</a:t>
            </a:r>
            <a:r>
              <a:rPr lang="ru-RU" sz="1400" i="1" dirty="0" err="1" smtClean="0">
                <a:latin typeface="Cambria" pitchFamily="18" charset="0"/>
              </a:rPr>
              <a:t>Эко-газета</a:t>
            </a:r>
            <a:r>
              <a:rPr lang="ru-RU" sz="1400" i="1" dirty="0" smtClean="0">
                <a:latin typeface="Cambria" pitchFamily="18" charset="0"/>
              </a:rPr>
              <a:t> «Земляничка». </a:t>
            </a:r>
          </a:p>
          <a:p>
            <a:r>
              <a:rPr lang="ru-RU" sz="1400" i="1" dirty="0" smtClean="0">
                <a:latin typeface="Cambria" pitchFamily="18" charset="0"/>
              </a:rPr>
              <a:t>В целях выявления потребностей родителей в образовательных и оздоровительных услугах  были предложены и обработаны анкеты: «Дети и вредная привычка», «Знаете ли вы права», «Здоровье и семья», «Организация  питания в ДОУ». Для педагогов были  организованы  занятия по взаимодействию с семьей. </a:t>
            </a:r>
          </a:p>
          <a:p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Учредительные документы юридического лица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31CAC-3513-43BC-B346-12BBF3FEFC4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G:\документы ДОУ\img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194" y="1600200"/>
            <a:ext cx="3148611" cy="4525963"/>
          </a:xfrm>
          <a:prstGeom prst="rect">
            <a:avLst/>
          </a:prstGeom>
          <a:noFill/>
        </p:spPr>
      </p:pic>
      <p:pic>
        <p:nvPicPr>
          <p:cNvPr id="1027" name="Picture 3" descr="G:\документы ДОУ\img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0219" y="1600200"/>
            <a:ext cx="299456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8674" name="Picture 2" descr="C:\Users\Пользователь\Desktop\конкурс цветов\IMG_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642" y="419496"/>
            <a:ext cx="3441168" cy="2580876"/>
          </a:xfrm>
          <a:prstGeom prst="rect">
            <a:avLst/>
          </a:prstGeom>
          <a:noFill/>
        </p:spPr>
      </p:pic>
      <p:pic>
        <p:nvPicPr>
          <p:cNvPr id="28675" name="Picture 3" descr="C:\Users\Пользователь\Desktop\родительский всеобуч\IMG_1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357520" cy="2517997"/>
          </a:xfrm>
          <a:prstGeom prst="rect">
            <a:avLst/>
          </a:prstGeom>
          <a:noFill/>
        </p:spPr>
      </p:pic>
      <p:pic>
        <p:nvPicPr>
          <p:cNvPr id="28676" name="Picture 4" descr="C:\Users\Пользователь\Desktop\фотографии детсада\спартакиада 2012\IMG_1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643306" cy="2732323"/>
          </a:xfrm>
          <a:prstGeom prst="rect">
            <a:avLst/>
          </a:prstGeom>
          <a:noFill/>
        </p:spPr>
      </p:pic>
      <p:pic>
        <p:nvPicPr>
          <p:cNvPr id="28677" name="Picture 5" descr="D: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29000"/>
            <a:ext cx="3786214" cy="2839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Финансовые ресурсы и их использование</a:t>
            </a:r>
            <a:endParaRPr lang="ru-RU" sz="2800" b="1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 </a:t>
            </a:r>
            <a:r>
              <a:rPr lang="ru-RU" sz="1800" b="1" i="1" dirty="0" smtClean="0">
                <a:latin typeface="Cambria" pitchFamily="18" charset="0"/>
              </a:rPr>
              <a:t>       Отчет об использовании бюджетных средств</a:t>
            </a:r>
          </a:p>
          <a:p>
            <a:r>
              <a:rPr lang="ru-RU" sz="1400" i="1" dirty="0" smtClean="0">
                <a:latin typeface="Cambria" pitchFamily="18" charset="0"/>
              </a:rPr>
              <a:t>Объем бюджетного финансирования за 2011г. составил </a:t>
            </a:r>
            <a:r>
              <a:rPr lang="ru-RU" sz="1400" i="1" dirty="0" smtClean="0">
                <a:latin typeface="Cambria" pitchFamily="18" charset="0"/>
              </a:rPr>
              <a:t>11814,7 тыс.руб</a:t>
            </a:r>
            <a:r>
              <a:rPr lang="ru-RU" sz="1400" i="1" dirty="0" smtClean="0">
                <a:latin typeface="Cambria" pitchFamily="18" charset="0"/>
              </a:rPr>
              <a:t>.      </a:t>
            </a:r>
          </a:p>
          <a:p>
            <a:endParaRPr lang="ru-RU" sz="1400" i="1" dirty="0" smtClean="0">
              <a:latin typeface="Cambria" pitchFamily="18" charset="0"/>
            </a:endParaRPr>
          </a:p>
          <a:p>
            <a:r>
              <a:rPr lang="ru-RU" sz="1400" i="1" dirty="0" smtClean="0">
                <a:latin typeface="Cambria" pitchFamily="18" charset="0"/>
              </a:rPr>
              <a:t>Оплата труда работников -  </a:t>
            </a:r>
            <a:r>
              <a:rPr lang="ru-RU" sz="1400" i="1" dirty="0" smtClean="0">
                <a:latin typeface="Cambria" pitchFamily="18" charset="0"/>
              </a:rPr>
              <a:t>4133,1 </a:t>
            </a:r>
            <a:r>
              <a:rPr lang="ru-RU" sz="1400" i="1" dirty="0" smtClean="0">
                <a:latin typeface="Cambria" pitchFamily="18" charset="0"/>
              </a:rPr>
              <a:t>тыс.руб.; услуги связи – </a:t>
            </a:r>
            <a:r>
              <a:rPr lang="ru-RU" sz="1400" i="1" dirty="0" smtClean="0">
                <a:latin typeface="Cambria" pitchFamily="18" charset="0"/>
              </a:rPr>
              <a:t>6,1 </a:t>
            </a:r>
            <a:r>
              <a:rPr lang="ru-RU" sz="1400" i="1" dirty="0" smtClean="0">
                <a:latin typeface="Cambria" pitchFamily="18" charset="0"/>
              </a:rPr>
              <a:t>тыс. руб.; коммунальные услуги – </a:t>
            </a:r>
            <a:r>
              <a:rPr lang="ru-RU" sz="1400" i="1" dirty="0" smtClean="0">
                <a:latin typeface="Cambria" pitchFamily="18" charset="0"/>
              </a:rPr>
              <a:t>1224,4 </a:t>
            </a:r>
            <a:r>
              <a:rPr lang="ru-RU" sz="1400" i="1" dirty="0" smtClean="0">
                <a:latin typeface="Cambria" pitchFamily="18" charset="0"/>
              </a:rPr>
              <a:t>тыс.руб.; услуги по содержанию имущества – </a:t>
            </a:r>
            <a:r>
              <a:rPr lang="ru-RU" sz="1400" i="1" dirty="0" smtClean="0">
                <a:latin typeface="Cambria" pitchFamily="18" charset="0"/>
              </a:rPr>
              <a:t>147,2 </a:t>
            </a:r>
            <a:r>
              <a:rPr lang="ru-RU" sz="1400" i="1" dirty="0" smtClean="0">
                <a:latin typeface="Cambria" pitchFamily="18" charset="0"/>
              </a:rPr>
              <a:t>тыс.руб.; </a:t>
            </a:r>
            <a:r>
              <a:rPr lang="ru-RU" sz="1400" i="1" dirty="0" smtClean="0">
                <a:latin typeface="Cambria" pitchFamily="18" charset="0"/>
              </a:rPr>
              <a:t>прочие затраты – 970,3тыс.руб</a:t>
            </a:r>
            <a:r>
              <a:rPr lang="ru-RU" sz="1400" i="1" dirty="0" smtClean="0">
                <a:latin typeface="Cambria" pitchFamily="18" charset="0"/>
              </a:rPr>
              <a:t>.; </a:t>
            </a:r>
            <a:r>
              <a:rPr lang="ru-RU" sz="1400" i="1" dirty="0" smtClean="0">
                <a:latin typeface="Cambria" pitchFamily="18" charset="0"/>
              </a:rPr>
              <a:t> </a:t>
            </a:r>
            <a:endParaRPr lang="ru-RU" sz="1400" i="1" dirty="0" smtClean="0">
              <a:latin typeface="Cambria" pitchFamily="18" charset="0"/>
            </a:endParaRPr>
          </a:p>
          <a:p>
            <a:endParaRPr lang="ru-RU" sz="1400" i="1" dirty="0" smtClean="0">
              <a:latin typeface="Cambria" pitchFamily="18" charset="0"/>
            </a:endParaRPr>
          </a:p>
          <a:p>
            <a:r>
              <a:rPr lang="ru-RU" sz="1800" b="1" i="1" dirty="0" smtClean="0">
                <a:latin typeface="Cambria" pitchFamily="18" charset="0"/>
              </a:rPr>
              <a:t>       Отчет об использовании внебюджетных средств</a:t>
            </a:r>
          </a:p>
          <a:p>
            <a:r>
              <a:rPr lang="ru-RU" sz="1400" i="1" dirty="0" smtClean="0">
                <a:latin typeface="Cambria" pitchFamily="18" charset="0"/>
              </a:rPr>
              <a:t>Объем </a:t>
            </a:r>
            <a:r>
              <a:rPr lang="ru-RU" sz="1400" i="1" dirty="0" smtClean="0">
                <a:latin typeface="Cambria" pitchFamily="18" charset="0"/>
              </a:rPr>
              <a:t>внебюджетных  поступлений </a:t>
            </a:r>
            <a:r>
              <a:rPr lang="ru-RU" sz="1400" i="1" dirty="0" smtClean="0">
                <a:latin typeface="Cambria" pitchFamily="18" charset="0"/>
              </a:rPr>
              <a:t>за 2011г. составил </a:t>
            </a:r>
            <a:r>
              <a:rPr lang="ru-RU" sz="1400" i="1" dirty="0" smtClean="0">
                <a:latin typeface="Cambria" pitchFamily="18" charset="0"/>
              </a:rPr>
              <a:t> 1873,3 </a:t>
            </a:r>
            <a:r>
              <a:rPr lang="ru-RU" sz="1400" i="1" dirty="0" smtClean="0">
                <a:latin typeface="Cambria" pitchFamily="18" charset="0"/>
              </a:rPr>
              <a:t>тыс.руб.</a:t>
            </a:r>
            <a:endParaRPr lang="ru-RU" sz="1400" i="1" dirty="0" smtClean="0">
              <a:latin typeface="Cambria" pitchFamily="18" charset="0"/>
            </a:endParaRPr>
          </a:p>
          <a:p>
            <a:endParaRPr lang="ru-RU" sz="1400" i="1" dirty="0" smtClean="0">
              <a:latin typeface="Cambria" pitchFamily="18" charset="0"/>
            </a:endParaRPr>
          </a:p>
          <a:p>
            <a:r>
              <a:rPr lang="ru-RU" sz="1400" i="1" dirty="0" smtClean="0">
                <a:latin typeface="Cambria" pitchFamily="18" charset="0"/>
              </a:rPr>
              <a:t>Родительская плата – </a:t>
            </a:r>
            <a:r>
              <a:rPr lang="ru-RU" sz="1400" i="1" dirty="0" smtClean="0">
                <a:latin typeface="Cambria" pitchFamily="18" charset="0"/>
              </a:rPr>
              <a:t>1873,3 </a:t>
            </a:r>
            <a:r>
              <a:rPr lang="ru-RU" sz="1400" i="1" dirty="0" smtClean="0">
                <a:latin typeface="Cambria" pitchFamily="18" charset="0"/>
              </a:rPr>
              <a:t>тыс.руб.;  расходование внебюджетных средств </a:t>
            </a:r>
            <a:r>
              <a:rPr lang="ru-RU" sz="1400" i="1" dirty="0" smtClean="0">
                <a:latin typeface="Cambria" pitchFamily="18" charset="0"/>
              </a:rPr>
              <a:t>(питание) </a:t>
            </a:r>
            <a:r>
              <a:rPr lang="ru-RU" sz="1400" i="1" dirty="0" smtClean="0">
                <a:latin typeface="Cambria" pitchFamily="18" charset="0"/>
              </a:rPr>
              <a:t>– </a:t>
            </a:r>
            <a:r>
              <a:rPr lang="ru-RU" sz="1400" i="1" dirty="0" smtClean="0">
                <a:latin typeface="Cambria" pitchFamily="18" charset="0"/>
              </a:rPr>
              <a:t>3812,7 </a:t>
            </a:r>
            <a:r>
              <a:rPr lang="ru-RU" sz="1400" i="1" dirty="0" smtClean="0">
                <a:latin typeface="Cambria" pitchFamily="18" charset="0"/>
              </a:rPr>
              <a:t>тыс.руб.</a:t>
            </a:r>
          </a:p>
          <a:p>
            <a:endParaRPr lang="ru-RU" sz="1400" i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400" i="1" dirty="0" smtClean="0">
                <a:latin typeface="Cambria" pitchFamily="18" charset="0"/>
              </a:rPr>
              <a:t>За счет внебюджетных средств, перечисленных ДОУ выполнено: закуплены медикаменты– 12,7 тыс. руб.;  моющие  и дезинфицирующие средства  – 99,2  тыс.руб.; противопожарные мероприятия – 50,7 тыс.руб</a:t>
            </a:r>
            <a:r>
              <a:rPr lang="ru-RU" sz="1400" i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endParaRPr lang="ru-RU" sz="1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Основные сохраняющиеся проблемы ДОУ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i="1" dirty="0" smtClean="0">
                <a:latin typeface="Cambria" pitchFamily="18" charset="0"/>
              </a:rPr>
              <a:t>1.Оснащение групп качественной мебелью в соответствии с ростом, потребностями ребёнка и в соответствии с новыми федеральными требованиями.</a:t>
            </a:r>
          </a:p>
          <a:p>
            <a:r>
              <a:rPr lang="ru-RU" sz="1600" i="1" dirty="0" smtClean="0">
                <a:latin typeface="Cambria" pitchFamily="18" charset="0"/>
              </a:rPr>
              <a:t>2. Организация предметно-развивающей среды в соответствии с новыми федеральными требованиями.</a:t>
            </a:r>
          </a:p>
          <a:p>
            <a:r>
              <a:rPr lang="ru-RU" sz="1600" i="1" dirty="0" smtClean="0">
                <a:latin typeface="Cambria" pitchFamily="18" charset="0"/>
              </a:rPr>
              <a:t> 3. Оснащение  в полном объёме методического  кабинета  необходимой методической и справочной литературой.</a:t>
            </a:r>
          </a:p>
          <a:p>
            <a:r>
              <a:rPr lang="ru-RU" sz="1600" i="1" dirty="0" smtClean="0">
                <a:latin typeface="Cambria" pitchFamily="18" charset="0"/>
              </a:rPr>
              <a:t>4.Требуется капитальный ремонт  системы отопления и канализации; замена дверных блоков, окон, сантехники; установка уличных светильников.</a:t>
            </a:r>
          </a:p>
          <a:p>
            <a:r>
              <a:rPr lang="ru-RU" sz="1600" i="1" dirty="0" smtClean="0">
                <a:latin typeface="Cambria" pitchFamily="18" charset="0"/>
              </a:rPr>
              <a:t>Решение этих проблем зависит от многих факторов: от состояния муниципального бюджета, от возможностей финансирования, от привлечения внебюджетных средств и от совместных усилий родителей и коллектива ДОУ. </a:t>
            </a:r>
          </a:p>
          <a:p>
            <a:endParaRPr lang="ru-RU" sz="1600" i="1" dirty="0">
              <a:latin typeface="Cambr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Основные направления ближайшего развития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i="1" dirty="0" smtClean="0">
                <a:latin typeface="Cambria" pitchFamily="18" charset="0"/>
              </a:rPr>
              <a:t>1. Продолжать работу по внедрению оздоровительно-воспитательной системы, направленной на осуществление комплексного подхода в воспитании здоровой гармонично развитой    личности.</a:t>
            </a:r>
          </a:p>
          <a:p>
            <a:pPr lvl="0"/>
            <a:r>
              <a:rPr lang="ru-RU" sz="1600" i="1" dirty="0" smtClean="0">
                <a:latin typeface="Cambria" pitchFamily="18" charset="0"/>
              </a:rPr>
              <a:t>использование здоровье сберегающих  технологий при коррекции нарушений в физическом развитии детей;</a:t>
            </a:r>
          </a:p>
          <a:p>
            <a:pPr lvl="0"/>
            <a:r>
              <a:rPr lang="ru-RU" sz="1600" i="1" dirty="0" smtClean="0">
                <a:latin typeface="Cambria" pitchFamily="18" charset="0"/>
              </a:rPr>
              <a:t>создание условий для психофизиологического благополучия детей в МБДОУ и семьи;</a:t>
            </a:r>
          </a:p>
          <a:p>
            <a:pPr lvl="0"/>
            <a:r>
              <a:rPr lang="ru-RU" sz="1600" i="1" dirty="0" smtClean="0">
                <a:latin typeface="Cambria" pitchFamily="18" charset="0"/>
              </a:rPr>
              <a:t>создание условий для самореализации ребенка  в образовательном процессе;</a:t>
            </a:r>
          </a:p>
          <a:p>
            <a:pPr lvl="0"/>
            <a:r>
              <a:rPr lang="ru-RU" sz="1600" i="1" dirty="0" smtClean="0">
                <a:latin typeface="Cambria" pitchFamily="18" charset="0"/>
              </a:rPr>
              <a:t>2.Расширять и обогащать игровое пространство с учетом возраста детей</a:t>
            </a:r>
          </a:p>
          <a:p>
            <a:pPr lvl="0"/>
            <a:r>
              <a:rPr lang="ru-RU" sz="1600" i="1" dirty="0" smtClean="0">
                <a:latin typeface="Cambria" pitchFamily="18" charset="0"/>
              </a:rPr>
              <a:t>создание  условий для развития игровой деятельности;</a:t>
            </a:r>
          </a:p>
          <a:p>
            <a:pPr lvl="0"/>
            <a:r>
              <a:rPr lang="ru-RU" sz="1600" i="1" dirty="0" smtClean="0">
                <a:latin typeface="Cambria" pitchFamily="18" charset="0"/>
              </a:rPr>
              <a:t>проведение  семинаров-практикумов  по организации игровой деятельности;</a:t>
            </a:r>
          </a:p>
          <a:p>
            <a:pPr lvl="0"/>
            <a:r>
              <a:rPr lang="ru-RU" sz="1600" i="1" dirty="0" smtClean="0">
                <a:latin typeface="Cambria" pitchFamily="18" charset="0"/>
              </a:rPr>
              <a:t>обогащение  предметно-развивающей среды  МБДОУ;</a:t>
            </a:r>
          </a:p>
          <a:p>
            <a:pPr lvl="0">
              <a:buNone/>
            </a:pPr>
            <a:r>
              <a:rPr lang="ru-RU" sz="1600" i="1" dirty="0" smtClean="0">
                <a:latin typeface="Cambria" pitchFamily="18" charset="0"/>
              </a:rPr>
              <a:t>	В дальнейшем необходимо продолжать работу улучшению материально-технической базы МБДОУ,   обогащению предметно-развивающей среды МБДОУ, территории.	 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i="1" dirty="0" smtClean="0">
                <a:effectLst/>
                <a:latin typeface="Cambria" pitchFamily="18" charset="0"/>
              </a:rPr>
              <a:t/>
            </a:r>
            <a:br>
              <a:rPr lang="ru-RU" sz="2800" b="1" i="1" dirty="0" smtClean="0">
                <a:effectLst/>
                <a:latin typeface="Cambria" pitchFamily="18" charset="0"/>
              </a:rPr>
            </a:br>
            <a:r>
              <a:rPr lang="ru-RU" sz="2800" b="1" i="1" dirty="0" smtClean="0">
                <a:effectLst/>
                <a:latin typeface="Cambria" pitchFamily="18" charset="0"/>
              </a:rPr>
              <a:t>Общая характеристика дошкольного  учреждения.</a:t>
            </a:r>
            <a:br>
              <a:rPr lang="ru-RU" sz="2800" b="1" i="1" dirty="0" smtClean="0">
                <a:effectLst/>
                <a:latin typeface="Cambria" pitchFamily="18" charset="0"/>
              </a:rPr>
            </a:br>
            <a:endParaRPr lang="ru-RU" sz="2800" b="1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effectLst/>
                <a:latin typeface="Cambria" pitchFamily="18" charset="0"/>
              </a:rPr>
              <a:t>Полное наименование образовательного учреждения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Cambria" pitchFamily="18" charset="0"/>
              </a:rPr>
              <a:t>Муниципальное бюджетное дошкольное образовательное учреждение – детский сад общеразвивающего вида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dirty="0" smtClean="0">
                <a:latin typeface="Cambria" pitchFamily="18" charset="0"/>
              </a:rPr>
              <a:t>    </a:t>
            </a:r>
            <a:r>
              <a:rPr lang="ru-RU" sz="2400" i="1" dirty="0" smtClean="0">
                <a:effectLst/>
                <a:latin typeface="Cambria" pitchFamily="18" charset="0"/>
              </a:rPr>
              <a:t>№ 21 «Земляничка» города Димитровграда Ульяновской  области, 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Cambria" pitchFamily="18" charset="0"/>
              </a:rPr>
              <a:t>открыто с 1969 года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Cambria" pitchFamily="18" charset="0"/>
              </a:rPr>
              <a:t>МБДОУ рассчитано на 210 человек от 2 месяцев до 7 лет.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Cambria" pitchFamily="18" charset="0"/>
              </a:rPr>
              <a:t>Расположено в экологически чистом районе города Димитровграда – Западном. </a:t>
            </a:r>
            <a:endParaRPr lang="ru-RU" sz="2400" b="1" i="1" dirty="0" smtClean="0">
              <a:effectLst/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Cambria" pitchFamily="18" charset="0"/>
              </a:rPr>
              <a:t>Режим работы детского сада: с 7.00 до 19.00</a:t>
            </a:r>
          </a:p>
          <a:p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4E71D-AFCE-478A-82A2-5BBB45AD9686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072098"/>
          </a:xfrm>
        </p:spPr>
        <p:txBody>
          <a:bodyPr/>
          <a:lstStyle/>
          <a:p>
            <a:r>
              <a:rPr lang="ru-RU" sz="2000" b="0" i="1" dirty="0" smtClean="0">
                <a:effectLst/>
                <a:latin typeface="Cambria" pitchFamily="18" charset="0"/>
              </a:rPr>
              <a:t>Заведующий МБДОУ: </a:t>
            </a:r>
            <a:r>
              <a:rPr lang="ru-RU" sz="2000" b="0" i="1" dirty="0" err="1" smtClean="0">
                <a:effectLst/>
                <a:latin typeface="Cambria" pitchFamily="18" charset="0"/>
              </a:rPr>
              <a:t>Пузанова</a:t>
            </a:r>
            <a:r>
              <a:rPr lang="ru-RU" sz="2000" b="0" i="1" dirty="0" smtClean="0">
                <a:effectLst/>
                <a:latin typeface="Cambria" pitchFamily="18" charset="0"/>
              </a:rPr>
              <a:t> Людмила Анатольевна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Заместитель заведующего по УВР: Манакова Наталья Викторовна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Заместитель заведующего по АХЧ : Матвеева Татьяна Викторовна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Врач-педиатр: Минаков Андрей Васильевич.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В ДОУ осуществляют профессиональную деятельность следующие специалисты: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-старшие медицинские сестры,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-музыкальные руководители,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-педагог дополнительного образования по </a:t>
            </a:r>
            <a:r>
              <a:rPr lang="ru-RU" sz="2000" i="1" dirty="0" err="1" smtClean="0">
                <a:effectLst/>
                <a:latin typeface="Cambria" pitchFamily="18" charset="0"/>
              </a:rPr>
              <a:t>ИЗОдеятельности</a:t>
            </a:r>
            <a:r>
              <a:rPr lang="ru-RU" sz="2000" i="1" dirty="0" smtClean="0">
                <a:effectLst/>
                <a:latin typeface="Cambria" pitchFamily="18" charset="0"/>
              </a:rPr>
              <a:t>,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-педагог-психолог,</a:t>
            </a:r>
          </a:p>
          <a:p>
            <a:r>
              <a:rPr lang="ru-RU" sz="2000" i="1" dirty="0" smtClean="0">
                <a:effectLst/>
                <a:latin typeface="Cambria" pitchFamily="18" charset="0"/>
              </a:rPr>
              <a:t>-инструктор по физической культуре.</a:t>
            </a:r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Состав семей  воспитанников: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полная семья – 82%, из них многодетные – 4 семьи 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- неполная семья – 18 %</a:t>
            </a:r>
          </a:p>
          <a:p>
            <a:r>
              <a:rPr lang="ru-RU" b="1" i="1" dirty="0" smtClean="0">
                <a:latin typeface="Cambria" pitchFamily="18" charset="0"/>
                <a:cs typeface="Times New Roman" pitchFamily="18" charset="0"/>
              </a:rPr>
              <a:t>Социальный статус родителей: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служащие – 77%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- рабочие – 10%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- предприниматели – 3% 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- неработающие – 10%</a:t>
            </a:r>
          </a:p>
          <a:p>
            <a:endParaRPr lang="ru-RU" sz="1600" b="1" i="1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Cambria" pitchFamily="18" charset="0"/>
                <a:cs typeface="Times New Roman" pitchFamily="18" charset="0"/>
              </a:rPr>
              <a:t>Национальность родителей: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Русские  - 85%</a:t>
            </a:r>
          </a:p>
          <a:p>
            <a:r>
              <a:rPr lang="ru-RU" sz="1800" i="1" dirty="0" smtClean="0">
                <a:latin typeface="Cambria" pitchFamily="18" charset="0"/>
                <a:cs typeface="Times New Roman" pitchFamily="18" charset="0"/>
              </a:rPr>
              <a:t>Другие национальности  - 15 %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Материально-техническая база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i="1" dirty="0" smtClean="0">
                <a:latin typeface="Cambria" pitchFamily="18" charset="0"/>
              </a:rPr>
              <a:t>Развивающая предметная среда ДОУ оборудована с учетом возрастных особенностей детей. Все элементы среды связаны между собой по содержанию, масштабу и художественному решению.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В МБДОУ имеются: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Кабинет заведующего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Методический кабинет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Кабинет психолога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Кабинет музыкальных руководителей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Медицинский  кабинет</a:t>
            </a:r>
            <a:endParaRPr lang="ru-RU" sz="1400" i="1" dirty="0" smtClean="0"/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Изолятор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Процедурный кабинет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Физкультурный зал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Музыкальный зал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Изостудия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Групповые помещения, оснащенные в соответствии с   учетом возрастных особенностей детей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Помещения  обеспечивающие быт и т.д.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latin typeface="Cambria" pitchFamily="18" charset="0"/>
              </a:rPr>
              <a:t>Кабинет делопроизводителя</a:t>
            </a:r>
            <a:r>
              <a:rPr lang="ru-RU" sz="1400" i="1" dirty="0" smtClean="0"/>
              <a:t>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31CAC-3513-43BC-B346-12BBF3FEFC4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193" name="Picture 1" descr="D:\IMG_1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71546"/>
            <a:ext cx="3400420" cy="2550315"/>
          </a:xfrm>
          <a:prstGeom prst="rect">
            <a:avLst/>
          </a:prstGeom>
          <a:noFill/>
        </p:spPr>
      </p:pic>
      <p:pic>
        <p:nvPicPr>
          <p:cNvPr id="8194" name="Picture 2" descr="D:\IMG_1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9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Медико-социальные условия, обеспечивающие разностороннее развитие воспитанников</a:t>
            </a:r>
            <a:endParaRPr lang="ru-RU" sz="2800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i="1" dirty="0" smtClean="0">
                <a:latin typeface="Cambria" pitchFamily="18" charset="0"/>
              </a:rPr>
              <a:t>МБДОУ укомплектовано 11 возрастными группами. Каждая группа имеет игровую комнату, спальню, туалетную комнату, приемную, прогулочную площадку. Все помещения соответствуют эстетическим и гигиеническим требованиям. Наличие мебели в групповых комнатах соответствуют условиям санитарно-гигиеническим нормам</a:t>
            </a:r>
            <a:endParaRPr lang="ru-RU" sz="1800" i="1" dirty="0"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31CAC-3513-43BC-B346-12BBF3FEFC4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71612"/>
            <a:ext cx="2828916" cy="21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86190"/>
            <a:ext cx="3143272" cy="23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latin typeface="Cambria" pitchFamily="18" charset="0"/>
              </a:rPr>
              <a:t>Кадровое обеспечение  </a:t>
            </a:r>
            <a:r>
              <a:rPr lang="ru-RU" sz="2800" b="1" i="1" dirty="0" err="1" smtClean="0">
                <a:latin typeface="Cambria" pitchFamily="18" charset="0"/>
              </a:rPr>
              <a:t>учебно</a:t>
            </a:r>
            <a:r>
              <a:rPr lang="ru-RU" sz="2800" b="1" i="1" dirty="0" smtClean="0">
                <a:latin typeface="Cambria" pitchFamily="18" charset="0"/>
              </a:rPr>
              <a:t> –воспитательного  процесса</a:t>
            </a:r>
            <a:endParaRPr lang="ru-RU" sz="2800" i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 smtClean="0">
                <a:latin typeface="Cambria" pitchFamily="18" charset="0"/>
              </a:rPr>
              <a:t>Заведующий МБДОУ: </a:t>
            </a:r>
            <a:r>
              <a:rPr lang="ru-RU" sz="1800" i="1" dirty="0" err="1" smtClean="0">
                <a:latin typeface="Cambria" pitchFamily="18" charset="0"/>
              </a:rPr>
              <a:t>Пузанова</a:t>
            </a:r>
            <a:r>
              <a:rPr lang="ru-RU" sz="1800" i="1" dirty="0" smtClean="0">
                <a:latin typeface="Cambria" pitchFamily="18" charset="0"/>
              </a:rPr>
              <a:t> Людмила Анатольевна</a:t>
            </a:r>
          </a:p>
          <a:p>
            <a:r>
              <a:rPr lang="ru-RU" sz="1800" i="1" dirty="0" smtClean="0">
                <a:latin typeface="Cambria" pitchFamily="18" charset="0"/>
              </a:rPr>
              <a:t>Заместитель заведующего по УВР: Манакова Наталья Викторовна</a:t>
            </a:r>
          </a:p>
          <a:p>
            <a:r>
              <a:rPr lang="ru-RU" sz="1800" i="1" dirty="0" smtClean="0">
                <a:latin typeface="Cambria" pitchFamily="18" charset="0"/>
              </a:rPr>
              <a:t>-музыкальные руководители,</a:t>
            </a:r>
          </a:p>
          <a:p>
            <a:r>
              <a:rPr lang="ru-RU" sz="1800" i="1" dirty="0" smtClean="0">
                <a:latin typeface="Cambria" pitchFamily="18" charset="0"/>
              </a:rPr>
              <a:t>-педагог дополнительного образования по ИЗО,</a:t>
            </a:r>
          </a:p>
          <a:p>
            <a:r>
              <a:rPr lang="ru-RU" sz="1800" i="1" dirty="0" smtClean="0">
                <a:latin typeface="Cambria" pitchFamily="18" charset="0"/>
              </a:rPr>
              <a:t>-педагог-психолог,</a:t>
            </a:r>
          </a:p>
          <a:p>
            <a:r>
              <a:rPr lang="ru-RU" sz="1800" i="1" dirty="0" smtClean="0">
                <a:latin typeface="Cambria" pitchFamily="18" charset="0"/>
              </a:rPr>
              <a:t>-инструктор по физической культуре.</a:t>
            </a:r>
          </a:p>
          <a:p>
            <a:r>
              <a:rPr lang="ru-RU" sz="1800" i="1" dirty="0" smtClean="0">
                <a:latin typeface="Cambria" pitchFamily="18" charset="0"/>
              </a:rPr>
              <a:t>17 воспитателей</a:t>
            </a:r>
          </a:p>
          <a:p>
            <a:endParaRPr lang="ru-RU" sz="1800" i="1" dirty="0" smtClean="0">
              <a:latin typeface="Cambria" pitchFamily="18" charset="0"/>
            </a:endParaRPr>
          </a:p>
          <a:p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4500570"/>
          <a:ext cx="742955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Образование 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Категория 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Курсовая переподготовка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высшее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Ср. спец.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среднее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высшая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первая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вторая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заявлено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Cambria" pitchFamily="18" charset="0"/>
                        </a:rPr>
                        <a:t>пройдено</a:t>
                      </a:r>
                      <a:endParaRPr lang="ru-RU" sz="1200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9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15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-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5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8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6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4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Cambria" pitchFamily="18" charset="0"/>
                        </a:rPr>
                        <a:t>3</a:t>
                      </a:r>
                      <a:endParaRPr lang="ru-RU" i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i="1" dirty="0" smtClean="0">
                <a:latin typeface="Cambria" pitchFamily="18" charset="0"/>
              </a:rPr>
              <a:t>Характеристика педагогических кадров по стажу  работ</a:t>
            </a:r>
            <a:r>
              <a:rPr lang="ru-RU" sz="3100" b="1" dirty="0" smtClean="0"/>
              <a:t>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0A953-7BFC-4597-B10D-99AF96288F7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публичный отчет 2011-20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публичный отчет 2011-2012</Template>
  <TotalTime>349</TotalTime>
  <Words>1899</Words>
  <Application>Microsoft Office PowerPoint</Application>
  <PresentationFormat>Экран (4:3)</PresentationFormat>
  <Paragraphs>245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публичный отчет 2011-2012</vt:lpstr>
      <vt:lpstr>МБДОУ – детский сад общеразвивающего вида № 21 «Земляничка» города Димитровграда Ульяновской области</vt:lpstr>
      <vt:lpstr>Учредительные документы юридического лица</vt:lpstr>
      <vt:lpstr> Общая характеристика дошкольного  учреждения. </vt:lpstr>
      <vt:lpstr>Слайд 4</vt:lpstr>
      <vt:lpstr>Слайд 5</vt:lpstr>
      <vt:lpstr>Материально-техническая база</vt:lpstr>
      <vt:lpstr>Медико-социальные условия, обеспечивающие разностороннее развитие воспитанников</vt:lpstr>
      <vt:lpstr>Кадровое обеспечение  учебно –воспитательного  процесса</vt:lpstr>
      <vt:lpstr>  Характеристика педагогических кадров по стажу  работы   </vt:lpstr>
      <vt:lpstr>  Учебный план дошкольного учреждения. Результаты деятельности.   </vt:lpstr>
      <vt:lpstr>Слайд 11</vt:lpstr>
      <vt:lpstr>Результаты выполнения программного материала </vt:lpstr>
      <vt:lpstr>Социальная активность и социальное партнерство</vt:lpstr>
      <vt:lpstr>Слайд 14</vt:lpstr>
      <vt:lpstr>Слайд 15</vt:lpstr>
      <vt:lpstr>Состояние здоровья воспитанников, меры по охране и укреплению здоровья.</vt:lpstr>
      <vt:lpstr>Слайд 17</vt:lpstr>
      <vt:lpstr>Слайд 18</vt:lpstr>
      <vt:lpstr>Мероприятия с родителями</vt:lpstr>
      <vt:lpstr>Слайд 20</vt:lpstr>
      <vt:lpstr>Финансовые ресурсы и их использование</vt:lpstr>
      <vt:lpstr>Основные сохраняющиеся проблемы ДОУ</vt:lpstr>
      <vt:lpstr>Основные направления ближайшего развития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– детский сад общеразвивающего вида № 21 «Земляничка» города Димитровграда Ульяновской области</dc:title>
  <dc:creator>манакова</dc:creator>
  <dc:description>http://aida.ucoz.ru</dc:description>
  <cp:lastModifiedBy>Admin</cp:lastModifiedBy>
  <cp:revision>42</cp:revision>
  <dcterms:created xsi:type="dcterms:W3CDTF">2012-06-26T07:18:12Z</dcterms:created>
  <dcterms:modified xsi:type="dcterms:W3CDTF">2012-07-04T08:15:38Z</dcterms:modified>
</cp:coreProperties>
</file>